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467" r:id="rId3"/>
    <p:sldId id="477" r:id="rId4"/>
    <p:sldId id="476" r:id="rId5"/>
    <p:sldId id="478" r:id="rId6"/>
    <p:sldId id="472" r:id="rId7"/>
    <p:sldId id="475" r:id="rId8"/>
    <p:sldId id="479" r:id="rId9"/>
    <p:sldId id="481" r:id="rId10"/>
    <p:sldId id="480" r:id="rId11"/>
    <p:sldId id="473" r:id="rId12"/>
    <p:sldId id="474" r:id="rId13"/>
    <p:sldId id="484" r:id="rId14"/>
    <p:sldId id="483" r:id="rId15"/>
    <p:sldId id="485" r:id="rId16"/>
    <p:sldId id="486" r:id="rId17"/>
    <p:sldId id="487" r:id="rId18"/>
    <p:sldId id="468" r:id="rId19"/>
  </p:sldIdLst>
  <p:sldSz cx="9144000" cy="6858000" type="screen4x3"/>
  <p:notesSz cx="7023100" cy="92694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Palatino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9" autoAdjust="0"/>
    <p:restoredTop sz="84852" autoAdjust="0"/>
  </p:normalViewPr>
  <p:slideViewPr>
    <p:cSldViewPr>
      <p:cViewPr varScale="1">
        <p:scale>
          <a:sx n="74" d="100"/>
          <a:sy n="74" d="100"/>
        </p:scale>
        <p:origin x="1714" y="7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863" y="0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t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05863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defTabSz="930275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863" y="8805863"/>
            <a:ext cx="30432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95" tIns="46548" rIns="93095" bIns="46548" numCol="1" anchor="b" anchorCtr="0" compatLnSpc="1">
            <a:prstTxWarp prst="textNoShape">
              <a:avLst/>
            </a:prstTxWarp>
          </a:bodyPr>
          <a:lstStyle>
            <a:lvl1pPr algn="r" defTabSz="930275">
              <a:defRPr sz="1200">
                <a:cs typeface="+mn-cs"/>
              </a:defRPr>
            </a:lvl1pPr>
          </a:lstStyle>
          <a:p>
            <a:pPr>
              <a:defRPr/>
            </a:pPr>
            <a:fld id="{98C9AE04-0D44-4DAD-A428-7820D2F1F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0556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8275" y="0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3800" y="695325"/>
            <a:ext cx="4635500" cy="3476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03725"/>
            <a:ext cx="5619750" cy="417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5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8275" y="8804275"/>
            <a:ext cx="30432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1D2E40DF-D367-4A39-B78C-928557D201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7603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DD81FD5-7920-4A7C-9120-4D9B65303CF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AE4501-4C55-4D2A-8A40-9788AEFAED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0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A1012-CF13-48B9-B2DA-3D58E18F66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4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228600"/>
            <a:ext cx="207645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607695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92156A-E2A9-4CC2-9E0F-F4D948EE35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0384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886200"/>
            <a:ext cx="8305800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0D358-E7C2-4244-B175-9C606B75D6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5517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B61ACC-C897-416F-99B0-42B64B1B38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1170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8304213" cy="11414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2208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884613"/>
            <a:ext cx="8304213" cy="2209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32863-88F0-4F3E-ABE2-5E637E016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8304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6C2DC0-1B28-4154-8065-FBB29C56FA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755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B5749E-533F-48EE-806F-7B0F4CAC73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763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14900" y="1524000"/>
            <a:ext cx="40767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5BD310-CF75-4FCD-84CA-985DF502F3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887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E145CB-D0F2-49B9-AE23-3A9F86A3F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059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802C2D-9370-48E3-89B7-7FE75B656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038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BF645-4386-4F45-9596-AF2BC68153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00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769259-0772-4C5A-8023-C8081F9C7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9596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1A934-42F6-47D0-8199-F76ADFD64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6955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8305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524000"/>
            <a:ext cx="83058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72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© David Kirk/NVIDIA and Wen-mei W. Hwu  ECE408/CS483/ECE498al, University of Illinois, 2007-2016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E9AB391D-247B-49EB-A41A-2D95BA552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304800" y="228600"/>
            <a:ext cx="0" cy="6400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381000" y="228600"/>
            <a:ext cx="0" cy="6400800"/>
          </a:xfrm>
          <a:prstGeom prst="line">
            <a:avLst/>
          </a:prstGeom>
          <a:noFill/>
          <a:ln w="38100">
            <a:solidFill>
              <a:srgbClr val="FF99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D28E933D-4E08-4B45-B523-EC8EFEC58EC3}" type="slidenum">
              <a:rPr lang="en-US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304800"/>
            <a:ext cx="8839200" cy="57912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Gulim" pitchFamily="34" charset="-127"/>
              </a:rPr>
              <a:t>ECE408 Fall 2016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sz="3200" dirty="0" smtClean="0">
                <a:ea typeface="Gulim" pitchFamily="34" charset="-127"/>
              </a:rPr>
              <a:t> </a:t>
            </a:r>
            <a:r>
              <a:rPr lang="en-US" sz="3200" dirty="0" smtClean="0">
                <a:latin typeface="Arial" charset="0"/>
                <a:ea typeface="Gulim" pitchFamily="34" charset="-127"/>
                <a:cs typeface="Arial" charset="0"/>
              </a:rPr>
              <a:t>Applied Parallel Programming</a:t>
            </a:r>
            <a:r>
              <a:rPr lang="en-US" sz="3200" dirty="0" smtClean="0">
                <a:latin typeface="Arial" charset="0"/>
                <a:ea typeface="Gulim" pitchFamily="34" charset="-127"/>
              </a:rPr>
              <a:t/>
            </a:r>
            <a:br>
              <a:rPr lang="en-US" sz="3200" dirty="0" smtClean="0">
                <a:latin typeface="Arial" charset="0"/>
                <a:ea typeface="Gulim" pitchFamily="34" charset="-127"/>
              </a:rPr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>
                <a:latin typeface="Arial" charset="0"/>
                <a:cs typeface="Arial" charset="0"/>
              </a:rPr>
              <a:t>Lecture </a:t>
            </a:r>
            <a:r>
              <a:rPr lang="en-US" sz="3600" dirty="0" smtClean="0">
                <a:latin typeface="Arial" charset="0"/>
                <a:cs typeface="Arial" charset="0"/>
              </a:rPr>
              <a:t>16</a:t>
            </a:r>
            <a:r>
              <a:rPr lang="en-US" dirty="0" smtClean="0">
                <a:latin typeface="Arial" charset="0"/>
                <a:cs typeface="Arial" charset="0"/>
              </a:rPr>
              <a:t/>
            </a:r>
            <a:br>
              <a:rPr lang="en-US" dirty="0" smtClean="0">
                <a:latin typeface="Arial" charset="0"/>
                <a:cs typeface="Arial" charset="0"/>
              </a:rPr>
            </a:br>
            <a:r>
              <a:rPr lang="en-US" dirty="0" smtClean="0">
                <a:latin typeface="Arial" charset="0"/>
                <a:cs typeface="Arial" charset="0"/>
              </a:rPr>
              <a:t>Atomic Operations and </a:t>
            </a:r>
            <a:r>
              <a:rPr lang="en-US" dirty="0" err="1" smtClean="0">
                <a:latin typeface="Arial" charset="0"/>
                <a:cs typeface="Arial" charset="0"/>
              </a:rPr>
              <a:t>Histogramming</a:t>
            </a:r>
            <a:endParaRPr lang="en-US" sz="4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#4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2325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1232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C913A25-2611-444F-80C7-43774CBD4967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3DA6D73-06FE-413E-B386-4BE04EA04CF0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4925"/>
            <a:ext cx="8304213" cy="1141413"/>
          </a:xfrm>
        </p:spPr>
        <p:txBody>
          <a:bodyPr/>
          <a:lstStyle/>
          <a:p>
            <a:pPr eaLnBrk="1" hangingPunct="1"/>
            <a:r>
              <a:rPr lang="en-US" smtClean="0"/>
              <a:t>Atomic Operations – </a:t>
            </a:r>
            <a:br>
              <a:rPr lang="en-US" smtClean="0"/>
            </a:br>
            <a:r>
              <a:rPr lang="en-US" smtClean="0"/>
              <a:t>To Ensure Good Outcomes</a:t>
            </a:r>
          </a:p>
        </p:txBody>
      </p:sp>
      <p:sp>
        <p:nvSpPr>
          <p:cNvPr id="13317" name="Text Box 4"/>
          <p:cNvSpPr txBox="1">
            <a:spLocks noChangeArrowheads="1"/>
          </p:cNvSpPr>
          <p:nvPr/>
        </p:nvSpPr>
        <p:spPr bwMode="auto">
          <a:xfrm>
            <a:off x="1143000" y="11588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18" name="Text Box 5"/>
          <p:cNvSpPr txBox="1">
            <a:spLocks noChangeArrowheads="1"/>
          </p:cNvSpPr>
          <p:nvPr/>
        </p:nvSpPr>
        <p:spPr bwMode="auto">
          <a:xfrm>
            <a:off x="4975225" y="2378075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19" name="Text Box 6"/>
          <p:cNvSpPr txBox="1">
            <a:spLocks noChangeArrowheads="1"/>
          </p:cNvSpPr>
          <p:nvPr/>
        </p:nvSpPr>
        <p:spPr bwMode="auto">
          <a:xfrm>
            <a:off x="6019800" y="23780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0" name="Text Box 7"/>
          <p:cNvSpPr txBox="1">
            <a:spLocks noChangeArrowheads="1"/>
          </p:cNvSpPr>
          <p:nvPr/>
        </p:nvSpPr>
        <p:spPr bwMode="auto">
          <a:xfrm>
            <a:off x="2225675" y="1158875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1" name="Text Box 4"/>
          <p:cNvSpPr txBox="1">
            <a:spLocks noChangeArrowheads="1"/>
          </p:cNvSpPr>
          <p:nvPr/>
        </p:nvSpPr>
        <p:spPr bwMode="auto">
          <a:xfrm>
            <a:off x="1044575" y="507365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3322" name="Text Box 5"/>
          <p:cNvSpPr txBox="1">
            <a:spLocks noChangeArrowheads="1"/>
          </p:cNvSpPr>
          <p:nvPr/>
        </p:nvSpPr>
        <p:spPr bwMode="auto">
          <a:xfrm>
            <a:off x="4975225" y="4141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3323" name="Text Box 6"/>
          <p:cNvSpPr txBox="1">
            <a:spLocks noChangeArrowheads="1"/>
          </p:cNvSpPr>
          <p:nvPr/>
        </p:nvSpPr>
        <p:spPr bwMode="auto">
          <a:xfrm>
            <a:off x="6019800" y="4141788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4" name="Text Box 7"/>
          <p:cNvSpPr txBox="1">
            <a:spLocks noChangeArrowheads="1"/>
          </p:cNvSpPr>
          <p:nvPr/>
        </p:nvSpPr>
        <p:spPr bwMode="auto">
          <a:xfrm>
            <a:off x="2127250" y="507365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3325" name="TextBox 2"/>
          <p:cNvSpPr txBox="1">
            <a:spLocks noChangeArrowheads="1"/>
          </p:cNvSpPr>
          <p:nvPr/>
        </p:nvSpPr>
        <p:spPr bwMode="auto">
          <a:xfrm>
            <a:off x="2324100" y="3559175"/>
            <a:ext cx="19050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/>
              <a:t>Or </a:t>
            </a:r>
          </a:p>
        </p:txBody>
      </p:sp>
      <p:sp>
        <p:nvSpPr>
          <p:cNvPr id="4" name="Rectangle 3"/>
          <p:cNvSpPr/>
          <p:nvPr/>
        </p:nvSpPr>
        <p:spPr>
          <a:xfrm>
            <a:off x="685800" y="1158875"/>
            <a:ext cx="8153400" cy="24066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85800" y="4019550"/>
            <a:ext cx="8153400" cy="217646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0BC3455-C265-4C7B-AB97-E99C3FCAC010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Without Atomic Operations</a:t>
            </a:r>
          </a:p>
        </p:txBody>
      </p:sp>
      <p:sp>
        <p:nvSpPr>
          <p:cNvPr id="14341" name="Text Box 4"/>
          <p:cNvSpPr txBox="1">
            <a:spLocks noChangeArrowheads="1"/>
          </p:cNvSpPr>
          <p:nvPr/>
        </p:nvSpPr>
        <p:spPr bwMode="auto">
          <a:xfrm>
            <a:off x="1143000" y="2363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14342" name="Text Box 5"/>
          <p:cNvSpPr txBox="1">
            <a:spLocks noChangeArrowheads="1"/>
          </p:cNvSpPr>
          <p:nvPr/>
        </p:nvSpPr>
        <p:spPr bwMode="auto">
          <a:xfrm>
            <a:off x="4648200" y="2744788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14343" name="Text Box 6"/>
          <p:cNvSpPr txBox="1">
            <a:spLocks noChangeArrowheads="1"/>
          </p:cNvSpPr>
          <p:nvPr/>
        </p:nvSpPr>
        <p:spPr bwMode="auto">
          <a:xfrm>
            <a:off x="5867400" y="2744788"/>
            <a:ext cx="2230438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4" name="Text Box 7"/>
          <p:cNvSpPr txBox="1">
            <a:spLocks noChangeArrowheads="1"/>
          </p:cNvSpPr>
          <p:nvPr/>
        </p:nvSpPr>
        <p:spPr bwMode="auto">
          <a:xfrm>
            <a:off x="2225675" y="2363788"/>
            <a:ext cx="2230438" cy="1939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endParaRPr lang="en-US">
              <a:sym typeface="Wingdings" pitchFamily="2" charset="2"/>
            </a:endParaRP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14345" name="Text Placeholder 9"/>
          <p:cNvSpPr>
            <a:spLocks noGrp="1"/>
          </p:cNvSpPr>
          <p:nvPr>
            <p:ph type="body" sz="half" idx="2"/>
          </p:nvPr>
        </p:nvSpPr>
        <p:spPr>
          <a:xfrm>
            <a:off x="685800" y="4876800"/>
            <a:ext cx="7924800" cy="1219200"/>
          </a:xfrm>
        </p:spPr>
        <p:txBody>
          <a:bodyPr/>
          <a:lstStyle/>
          <a:p>
            <a:r>
              <a:rPr lang="en-US" smtClean="0"/>
              <a:t>Both threads receive 0</a:t>
            </a:r>
          </a:p>
          <a:p>
            <a:r>
              <a:rPr lang="en-US" smtClean="0"/>
              <a:t>Mem[x] becomes 1</a:t>
            </a:r>
          </a:p>
        </p:txBody>
      </p:sp>
      <p:sp>
        <p:nvSpPr>
          <p:cNvPr id="14346" name="TextBox 1"/>
          <p:cNvSpPr txBox="1">
            <a:spLocks noChangeArrowheads="1"/>
          </p:cNvSpPr>
          <p:nvPr/>
        </p:nvSpPr>
        <p:spPr bwMode="auto">
          <a:xfrm>
            <a:off x="3127375" y="1665288"/>
            <a:ext cx="30416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Mem[x] initialized to 0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General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524000"/>
            <a:ext cx="8304213" cy="4572000"/>
          </a:xfrm>
        </p:spPr>
        <p:txBody>
          <a:bodyPr/>
          <a:lstStyle/>
          <a:p>
            <a:r>
              <a:rPr lang="en-US" smtClean="0"/>
              <a:t>Performed by a single ISA instruction on a memory location </a:t>
            </a:r>
            <a:r>
              <a:rPr lang="en-US" i="1" smtClean="0"/>
              <a:t>address</a:t>
            </a:r>
          </a:p>
          <a:p>
            <a:pPr lvl="1"/>
            <a:r>
              <a:rPr lang="en-US" smtClean="0"/>
              <a:t>Read the old value, calculate a new value, and write the new value to the location</a:t>
            </a:r>
          </a:p>
          <a:p>
            <a:r>
              <a:rPr lang="en-US" smtClean="0"/>
              <a:t>The hardware ensures that no other threads can access the location until the atomic operation is complete</a:t>
            </a:r>
          </a:p>
          <a:p>
            <a:pPr lvl="1"/>
            <a:r>
              <a:rPr lang="en-US" smtClean="0"/>
              <a:t>Any other threads that access the location will typically be held in a queue until its turn</a:t>
            </a:r>
          </a:p>
          <a:p>
            <a:pPr lvl="1"/>
            <a:r>
              <a:rPr lang="en-US" smtClean="0"/>
              <a:t>All threads perform the atomic operation </a:t>
            </a:r>
            <a:r>
              <a:rPr lang="en-US" b="1" smtClean="0"/>
              <a:t>serially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E241D33-B323-4924-976B-A6F079F280B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Atomic Operations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Function calls that are translated into single instructions (a.k.a. </a:t>
            </a:r>
            <a:r>
              <a:rPr lang="en-US" i="1" dirty="0" err="1" smtClean="0"/>
              <a:t>intrinsics</a:t>
            </a:r>
            <a:r>
              <a:rPr lang="en-US" dirty="0" smtClean="0"/>
              <a:t>)</a:t>
            </a:r>
          </a:p>
          <a:p>
            <a:pPr lvl="1">
              <a:defRPr/>
            </a:pPr>
            <a:r>
              <a:rPr lang="en-US" dirty="0" smtClean="0"/>
              <a:t>Atomic add, sub, </a:t>
            </a:r>
            <a:r>
              <a:rPr lang="en-US" dirty="0" err="1" smtClean="0"/>
              <a:t>inc</a:t>
            </a:r>
            <a:r>
              <a:rPr lang="en-US" dirty="0" smtClean="0"/>
              <a:t>, </a:t>
            </a:r>
            <a:r>
              <a:rPr lang="en-US" dirty="0" err="1" smtClean="0"/>
              <a:t>dec</a:t>
            </a:r>
            <a:r>
              <a:rPr lang="en-US" dirty="0" smtClean="0"/>
              <a:t>, min, max, </a:t>
            </a:r>
            <a:r>
              <a:rPr lang="en-US" dirty="0" err="1" smtClean="0"/>
              <a:t>exch</a:t>
            </a:r>
            <a:r>
              <a:rPr lang="en-US" dirty="0" smtClean="0"/>
              <a:t> (exchange), CAS (compare and swap)</a:t>
            </a:r>
          </a:p>
          <a:p>
            <a:pPr lvl="1">
              <a:defRPr/>
            </a:pPr>
            <a:r>
              <a:rPr lang="en-US" dirty="0" smtClean="0"/>
              <a:t>Read CUDA C programming Guide 4.0 for details</a:t>
            </a:r>
          </a:p>
          <a:p>
            <a:pPr lvl="1">
              <a:defRPr/>
            </a:pPr>
            <a:endParaRPr lang="en-US" dirty="0"/>
          </a:p>
          <a:p>
            <a:pPr marL="0" indent="0">
              <a:buFontTx/>
              <a:buNone/>
              <a:defRPr/>
            </a:pPr>
            <a:r>
              <a:rPr lang="en-US" dirty="0" smtClean="0"/>
              <a:t>	</a:t>
            </a:r>
          </a:p>
        </p:txBody>
      </p:sp>
      <p:sp>
        <p:nvSpPr>
          <p:cNvPr id="16388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Atomic Add</a:t>
            </a:r>
          </a:p>
          <a:p>
            <a:pPr marL="457200" lvl="1" indent="0">
              <a:buFontTx/>
              <a:buNone/>
            </a:pPr>
            <a:r>
              <a:rPr lang="en-US" i="1" smtClean="0"/>
              <a:t>        int atomicAdd(int* </a:t>
            </a:r>
            <a:r>
              <a:rPr lang="en-US" b="1" i="1" smtClean="0"/>
              <a:t>address</a:t>
            </a:r>
            <a:r>
              <a:rPr lang="en-US" i="1" smtClean="0"/>
              <a:t>, int </a:t>
            </a:r>
            <a:r>
              <a:rPr lang="en-US" b="1" i="1" smtClean="0"/>
              <a:t>val</a:t>
            </a:r>
            <a:r>
              <a:rPr lang="en-US" i="1" smtClean="0"/>
              <a:t>); </a:t>
            </a:r>
          </a:p>
          <a:p>
            <a:pPr marL="457200" lvl="1" indent="0">
              <a:buFontTx/>
              <a:buNone/>
            </a:pPr>
            <a:r>
              <a:rPr lang="en-US" smtClean="0"/>
              <a:t>reads the 32-bit word </a:t>
            </a:r>
            <a:r>
              <a:rPr lang="en-US" b="1" smtClean="0"/>
              <a:t>old </a:t>
            </a:r>
            <a:r>
              <a:rPr lang="en-US" smtClean="0"/>
              <a:t>pointed to by </a:t>
            </a:r>
            <a:r>
              <a:rPr lang="en-US" b="1" smtClean="0"/>
              <a:t>address </a:t>
            </a:r>
            <a:r>
              <a:rPr lang="en-US" smtClean="0"/>
              <a:t>in global or shared memory, computes </a:t>
            </a:r>
            <a:r>
              <a:rPr lang="en-US" b="1" smtClean="0"/>
              <a:t>(old + val)</a:t>
            </a:r>
            <a:r>
              <a:rPr lang="en-US" smtClean="0"/>
              <a:t>, and stores the result back to memory at the same address. The function returns </a:t>
            </a:r>
            <a:r>
              <a:rPr lang="en-US" b="1" smtClean="0"/>
              <a:t>old</a:t>
            </a:r>
            <a:r>
              <a:rPr lang="en-US" smtClean="0"/>
              <a:t>. </a:t>
            </a:r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BC50856-3623-4F36-A194-FD690784682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More Atomic Adds in CUDA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610600" cy="45720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Unsigned 32-bit integer atomic add</a:t>
            </a:r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</a:t>
            </a:r>
            <a:r>
              <a:rPr lang="en-US" i="1" dirty="0" err="1"/>
              <a:t>int</a:t>
            </a:r>
            <a:r>
              <a:rPr lang="en-US" i="1" dirty="0"/>
              <a:t>* </a:t>
            </a:r>
            <a:r>
              <a:rPr lang="en-US" i="1" dirty="0" smtClean="0"/>
              <a:t>address, unsigned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Unsigned 64-bit integer atomic add</a:t>
            </a:r>
            <a:endParaRPr lang="en-US" dirty="0"/>
          </a:p>
          <a:p>
            <a:pPr marL="457200" lvl="1" indent="0">
              <a:buFontTx/>
              <a:buNone/>
              <a:defRPr/>
            </a:pP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atomicAdd</a:t>
            </a:r>
            <a:r>
              <a:rPr lang="en-US" i="1" dirty="0"/>
              <a:t>(unsigned 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* address, </a:t>
            </a:r>
            <a:r>
              <a:rPr lang="en-US" i="1" dirty="0" smtClean="0"/>
              <a:t>unsigned </a:t>
            </a:r>
            <a:r>
              <a:rPr lang="en-US" i="1" dirty="0"/>
              <a:t>long </a:t>
            </a:r>
            <a:r>
              <a:rPr lang="en-US" i="1" dirty="0" err="1"/>
              <a:t>long</a:t>
            </a:r>
            <a:r>
              <a:rPr lang="en-US" i="1" dirty="0"/>
              <a:t> </a:t>
            </a:r>
            <a:r>
              <a:rPr lang="en-US" i="1" dirty="0" err="1"/>
              <a:t>int</a:t>
            </a:r>
            <a:r>
              <a:rPr lang="en-US" i="1" dirty="0"/>
              <a:t> </a:t>
            </a:r>
            <a:r>
              <a:rPr lang="en-US" i="1" dirty="0" err="1"/>
              <a:t>val</a:t>
            </a:r>
            <a:r>
              <a:rPr lang="en-US" i="1" dirty="0"/>
              <a:t>); 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Single-precision floating-point atomic add (capability &gt; 2.0)</a:t>
            </a:r>
          </a:p>
          <a:p>
            <a:pPr lvl="1">
              <a:defRPr/>
            </a:pPr>
            <a:r>
              <a:rPr lang="en-US" dirty="0" smtClean="0"/>
              <a:t>float </a:t>
            </a:r>
            <a:r>
              <a:rPr lang="en-US" dirty="0" err="1"/>
              <a:t>atomicAdd</a:t>
            </a:r>
            <a:r>
              <a:rPr lang="en-US" dirty="0"/>
              <a:t>(float* address, float </a:t>
            </a:r>
            <a:r>
              <a:rPr lang="en-US" dirty="0" err="1"/>
              <a:t>val</a:t>
            </a:r>
            <a:r>
              <a:rPr lang="en-US" dirty="0"/>
              <a:t>); 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64E0A0E-F6ED-4FAB-8542-9296B4D24A40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Histogramming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method for extracting notable features and patterns from large data sets</a:t>
            </a:r>
          </a:p>
          <a:p>
            <a:pPr lvl="1"/>
            <a:r>
              <a:rPr lang="en-US" smtClean="0"/>
              <a:t>Feature extraction for object recognition in images</a:t>
            </a:r>
          </a:p>
          <a:p>
            <a:pPr lvl="1"/>
            <a:r>
              <a:rPr lang="en-US" smtClean="0"/>
              <a:t>Fraud detection in credit card transactions</a:t>
            </a:r>
          </a:p>
          <a:p>
            <a:pPr lvl="1"/>
            <a:r>
              <a:rPr lang="en-US" smtClean="0"/>
              <a:t>Correlating heavenly object movements in astrophysics</a:t>
            </a:r>
          </a:p>
          <a:p>
            <a:pPr lvl="1"/>
            <a:r>
              <a:rPr lang="en-US" smtClean="0"/>
              <a:t>…</a:t>
            </a:r>
          </a:p>
          <a:p>
            <a:pPr lvl="1"/>
            <a:endParaRPr lang="en-US" smtClean="0"/>
          </a:p>
          <a:p>
            <a:r>
              <a:rPr lang="en-US" smtClean="0"/>
              <a:t>Basic histograms - for each element in the data set, use the value to identify a “bin” to increment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6EB32E3-BB56-421D-902C-2ACF535CFEF7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Histogram Example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mtClean="0"/>
              <a:t>In sentence “Programming Massively Parallel Processors” build a histogram of frequencies of each letter</a:t>
            </a:r>
          </a:p>
          <a:p>
            <a:r>
              <a:rPr lang="en-US" smtClean="0"/>
              <a:t>A(4), C(1), E(1), G(1), …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F59C14D1-BBAB-4C61-9F1B-028309FC0006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19462" name="Text Placeholder 6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/>
              <a:t>How do you do this in parallel?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Any </a:t>
            </a:r>
            <a:r>
              <a:rPr lang="en-US" smtClean="0"/>
              <a:t>More Questions</a:t>
            </a:r>
            <a:endParaRPr lang="en-US"/>
          </a:p>
        </p:txBody>
      </p:sp>
      <p:sp>
        <p:nvSpPr>
          <p:cNvPr id="2048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2048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CA8B0F2-CDC4-4444-A036-29439D5E2F01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3D90661-3C23-4613-A1CA-B54D9F3D8548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305800" cy="1143000"/>
          </a:xfrm>
        </p:spPr>
        <p:txBody>
          <a:bodyPr/>
          <a:lstStyle/>
          <a:p>
            <a:pPr eaLnBrk="1" hangingPunct="1"/>
            <a:r>
              <a:rPr lang="en-US" smtClean="0"/>
              <a:t>Objective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686800" cy="4800600"/>
          </a:xfrm>
        </p:spPr>
        <p:txBody>
          <a:bodyPr/>
          <a:lstStyle/>
          <a:p>
            <a:pPr marL="457200" indent="-457200" eaLnBrk="1" hangingPunct="1">
              <a:defRPr/>
            </a:pPr>
            <a:r>
              <a:rPr lang="en-US" dirty="0" smtClean="0"/>
              <a:t>To understand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Read-modify-write in parallel computation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Use of atomic operations in CUDA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Why atomic operations reduce memory system throughput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How to avoid atomic operations in some parallel algorithms</a:t>
            </a:r>
          </a:p>
          <a:p>
            <a:pPr marL="857250" lvl="1" indent="-457200" eaLnBrk="1" hangingPunct="1">
              <a:defRPr/>
            </a:pPr>
            <a:endParaRPr lang="en-US" dirty="0"/>
          </a:p>
          <a:p>
            <a:pPr marL="457200" indent="-457200" eaLnBrk="1" hangingPunct="1">
              <a:defRPr/>
            </a:pPr>
            <a:r>
              <a:rPr lang="en-US" dirty="0" err="1" smtClean="0"/>
              <a:t>Histogramming</a:t>
            </a:r>
            <a:r>
              <a:rPr lang="en-US" dirty="0" smtClean="0"/>
              <a:t> as an example application of atomic operations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Basic histogram algorithm</a:t>
            </a:r>
          </a:p>
          <a:p>
            <a:pPr marL="857250" lvl="1" indent="-457200" eaLnBrk="1" hangingPunct="1">
              <a:defRPr/>
            </a:pPr>
            <a:r>
              <a:rPr lang="en-US" dirty="0" smtClean="0"/>
              <a:t>Privatization</a:t>
            </a:r>
          </a:p>
          <a:p>
            <a:pPr marL="400050" lvl="1" indent="0" eaLnBrk="1" hangingPunct="1">
              <a:buFontTx/>
              <a:buNone/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857250" lvl="1" indent="-457200" eaLnBrk="1" hangingPunct="1">
              <a:defRPr/>
            </a:pPr>
            <a:endParaRPr lang="en-US" dirty="0" smtClean="0"/>
          </a:p>
          <a:p>
            <a:pPr marL="974725" lvl="1" indent="-403225"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Collaboration Pattern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bank tellers count the total amount of cash in the safe</a:t>
            </a:r>
          </a:p>
          <a:p>
            <a:r>
              <a:rPr lang="en-US" smtClean="0"/>
              <a:t>Each grab a pile and count</a:t>
            </a:r>
          </a:p>
          <a:p>
            <a:r>
              <a:rPr lang="en-US" smtClean="0"/>
              <a:t>Have a central display of the running total</a:t>
            </a:r>
          </a:p>
          <a:p>
            <a:r>
              <a:rPr lang="en-US" smtClean="0"/>
              <a:t>Whenever someone finishes counting a pile, add the subtotal of the pile to the running total</a:t>
            </a:r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Some of the piles were not accounted for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2929C97-83DF-4C08-8E10-AA6542EF03B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Parallel Coordination Pattern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 service agents serving customers </a:t>
            </a:r>
          </a:p>
          <a:p>
            <a:r>
              <a:rPr lang="en-US" smtClean="0"/>
              <a:t>Each customer gets a number</a:t>
            </a:r>
          </a:p>
          <a:p>
            <a:r>
              <a:rPr lang="en-US" smtClean="0"/>
              <a:t>A central display shows the number of the next customer who will be served</a:t>
            </a:r>
          </a:p>
          <a:p>
            <a:r>
              <a:rPr lang="en-US" smtClean="0"/>
              <a:t>When an agent becomes available, he/she calls the number and he/she adds 1 to the display </a:t>
            </a:r>
          </a:p>
          <a:p>
            <a:r>
              <a:rPr lang="en-US" smtClean="0"/>
              <a:t>Bad outcomes</a:t>
            </a:r>
          </a:p>
          <a:p>
            <a:pPr lvl="1"/>
            <a:r>
              <a:rPr lang="en-US" smtClean="0"/>
              <a:t>Multiple customers get the same number</a:t>
            </a:r>
          </a:p>
          <a:p>
            <a:pPr lvl="1"/>
            <a:r>
              <a:rPr lang="en-US" smtClean="0"/>
              <a:t>Multiple agents serve the same number</a:t>
            </a:r>
          </a:p>
          <a:p>
            <a:endParaRPr lang="en-US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9D70428-9A31-43D7-A201-50BE5726D97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Common Arbitration Pattern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Multiple customers booking air tickets</a:t>
            </a:r>
          </a:p>
          <a:p>
            <a:r>
              <a:rPr lang="en-US" smtClean="0"/>
              <a:t>Each </a:t>
            </a:r>
          </a:p>
          <a:p>
            <a:pPr lvl="1"/>
            <a:r>
              <a:rPr lang="en-US" smtClean="0"/>
              <a:t>Brings up a flight seat map</a:t>
            </a:r>
          </a:p>
          <a:p>
            <a:pPr lvl="1"/>
            <a:r>
              <a:rPr lang="en-US" smtClean="0"/>
              <a:t>Decides on a seat</a:t>
            </a:r>
          </a:p>
          <a:p>
            <a:pPr lvl="1"/>
            <a:r>
              <a:rPr lang="en-US" smtClean="0"/>
              <a:t>Update the  the seat map, mark the seat as taken</a:t>
            </a:r>
          </a:p>
          <a:p>
            <a:pPr lvl="1"/>
            <a:endParaRPr lang="en-US" smtClean="0"/>
          </a:p>
          <a:p>
            <a:r>
              <a:rPr lang="en-US" smtClean="0"/>
              <a:t>A bad outcome</a:t>
            </a:r>
          </a:p>
          <a:p>
            <a:pPr lvl="1"/>
            <a:r>
              <a:rPr lang="en-US" smtClean="0"/>
              <a:t>Multiple passengers ended up booking the same seat</a:t>
            </a:r>
          </a:p>
          <a:p>
            <a:pPr lvl="1"/>
            <a:endParaRPr lang="en-US" smtClean="0"/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7010400" y="6324600"/>
            <a:ext cx="1905000" cy="457200"/>
          </a:xfrm>
        </p:spPr>
        <p:txBody>
          <a:bodyPr/>
          <a:lstStyle/>
          <a:p>
            <a:pPr>
              <a:defRPr/>
            </a:pPr>
            <a:fld id="{C4B386CB-E233-4E14-B2B1-36ED6D7F71A7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6BA3AEC-505E-4EA5-8BAE-D60693F40047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Atomic Operations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685800" y="2971800"/>
            <a:ext cx="7924800" cy="3124200"/>
          </a:xfrm>
        </p:spPr>
        <p:txBody>
          <a:bodyPr/>
          <a:lstStyle/>
          <a:p>
            <a:pPr marL="228600" indent="-228600" eaLnBrk="1" hangingPunct="1">
              <a:buFontTx/>
              <a:buNone/>
            </a:pPr>
            <a:r>
              <a:rPr lang="en-US" smtClean="0"/>
              <a:t>	If Mem[x] was initially 0, what would the value of Mem[x] be after threads 1 and 2 have completed?</a:t>
            </a:r>
          </a:p>
          <a:p>
            <a:pPr marL="628650" lvl="1" indent="-228600" eaLnBrk="1" hangingPunct="1"/>
            <a:r>
              <a:rPr lang="en-US" smtClean="0"/>
              <a:t>What does each thread get in their Old variable?</a:t>
            </a:r>
          </a:p>
          <a:p>
            <a:pPr marL="228600" indent="-228600" eaLnBrk="1" hangingPunct="1"/>
            <a:endParaRPr lang="en-US" smtClean="0"/>
          </a:p>
          <a:p>
            <a:pPr marL="228600" indent="-228600" eaLnBrk="1" hangingPunct="1">
              <a:buFontTx/>
              <a:buNone/>
            </a:pPr>
            <a:r>
              <a:rPr lang="en-US" smtClean="0"/>
              <a:t>	The answer may vary due to data races. To avoid data races, you should use atomic operations</a:t>
            </a:r>
          </a:p>
        </p:txBody>
      </p:sp>
      <p:sp>
        <p:nvSpPr>
          <p:cNvPr id="8198" name="Text Box 4"/>
          <p:cNvSpPr txBox="1">
            <a:spLocks noChangeArrowheads="1"/>
          </p:cNvSpPr>
          <p:nvPr/>
        </p:nvSpPr>
        <p:spPr bwMode="auto">
          <a:xfrm>
            <a:off x="11430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thread1:</a:t>
            </a:r>
          </a:p>
        </p:txBody>
      </p:sp>
      <p:sp>
        <p:nvSpPr>
          <p:cNvPr id="8199" name="Text Box 5"/>
          <p:cNvSpPr txBox="1">
            <a:spLocks noChangeArrowheads="1"/>
          </p:cNvSpPr>
          <p:nvPr/>
        </p:nvSpPr>
        <p:spPr bwMode="auto">
          <a:xfrm>
            <a:off x="4838700" y="1524000"/>
            <a:ext cx="11811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thread2:</a:t>
            </a:r>
          </a:p>
        </p:txBody>
      </p:sp>
      <p:sp>
        <p:nvSpPr>
          <p:cNvPr id="8200" name="Text Box 6"/>
          <p:cNvSpPr txBox="1">
            <a:spLocks noChangeArrowheads="1"/>
          </p:cNvSpPr>
          <p:nvPr/>
        </p:nvSpPr>
        <p:spPr bwMode="auto">
          <a:xfrm>
            <a:off x="58832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  <p:sp>
        <p:nvSpPr>
          <p:cNvPr id="8201" name="Text Box 7"/>
          <p:cNvSpPr txBox="1">
            <a:spLocks noChangeArrowheads="1"/>
          </p:cNvSpPr>
          <p:nvPr/>
        </p:nvSpPr>
        <p:spPr bwMode="auto">
          <a:xfrm>
            <a:off x="2225675" y="1524000"/>
            <a:ext cx="22304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/>
              <a:t>Old </a:t>
            </a:r>
            <a:r>
              <a:rPr lang="en-US">
                <a:sym typeface="Wingdings" pitchFamily="2" charset="2"/>
              </a:rPr>
              <a:t> Mem[x]</a:t>
            </a:r>
          </a:p>
          <a:p>
            <a:pPr eaLnBrk="1" hangingPunct="1"/>
            <a:r>
              <a:rPr lang="en-US">
                <a:sym typeface="Wingdings" pitchFamily="2" charset="2"/>
              </a:rPr>
              <a:t>New  Old + 1</a:t>
            </a:r>
          </a:p>
          <a:p>
            <a:pPr eaLnBrk="1" hangingPunct="1"/>
            <a:r>
              <a:rPr lang="en-US"/>
              <a:t>Mem[x] </a:t>
            </a:r>
            <a:r>
              <a:rPr lang="en-US">
                <a:sym typeface="Wingdings" pitchFamily="2" charset="2"/>
              </a:rPr>
              <a:t> New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#1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 New  Old + 1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9253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1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9254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608234A2-7C3D-41FD-BFE2-D85CF2E90F5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8654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4015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  <a:p>
                      <a:pPr algn="ctr"/>
                      <a:endParaRPr lang="en-US" sz="1800" dirty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(2)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81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(2)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25" marB="4572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25" marB="45725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277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1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2 after the sequence</a:t>
            </a:r>
          </a:p>
          <a:p>
            <a:endParaRPr lang="en-US" smtClean="0"/>
          </a:p>
        </p:txBody>
      </p:sp>
      <p:sp>
        <p:nvSpPr>
          <p:cNvPr id="10278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B3CF924D-9893-4976-8854-3F42BC8357E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Timing Scenario #3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905000" y="1524000"/>
          <a:ext cx="5486400" cy="2595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549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71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3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Time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Thread 2</a:t>
                      </a:r>
                      <a:endParaRPr lang="en-US" sz="1800" dirty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</a:t>
                      </a:r>
                      <a:r>
                        <a:rPr lang="en-US" sz="1800" baseline="0" dirty="0" smtClean="0">
                          <a:sym typeface="Wingdings" pitchFamily="2" charset="2"/>
                        </a:rPr>
                        <a:t> New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  Old + 1</a:t>
                      </a:r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(0) Old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</a:t>
                      </a:r>
                      <a:r>
                        <a:rPr lang="en-US" sz="1800" dirty="0" err="1" smtClean="0">
                          <a:sym typeface="Wingdings" pitchFamily="2" charset="2"/>
                        </a:rPr>
                        <a:t>Mem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[x]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4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 smtClean="0">
                        <a:sym typeface="Wingdings" pitchFamily="2" charset="2"/>
                      </a:endParaRP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sym typeface="Wingdings" pitchFamily="2" charset="2"/>
                        </a:rPr>
                        <a:t>(1) New  Old + 1</a:t>
                      </a:r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79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6</a:t>
                      </a:r>
                      <a:endParaRPr lang="en-US" sz="1800" dirty="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T="45714" marB="45714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(1) </a:t>
                      </a:r>
                      <a:r>
                        <a:rPr lang="en-US" sz="1800" dirty="0" err="1" smtClean="0"/>
                        <a:t>Mem</a:t>
                      </a:r>
                      <a:r>
                        <a:rPr lang="en-US" sz="1800" dirty="0" smtClean="0"/>
                        <a:t>[x] </a:t>
                      </a:r>
                      <a:r>
                        <a:rPr lang="en-US" sz="1800" dirty="0" smtClean="0">
                          <a:sym typeface="Wingdings" pitchFamily="2" charset="2"/>
                        </a:rPr>
                        <a:t> New</a:t>
                      </a:r>
                      <a:endParaRPr lang="en-US" sz="1800" dirty="0" smtClean="0"/>
                    </a:p>
                  </a:txBody>
                  <a:tcPr marT="45714" marB="45714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1301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419600"/>
            <a:ext cx="8304213" cy="1674813"/>
          </a:xfrm>
        </p:spPr>
        <p:txBody>
          <a:bodyPr/>
          <a:lstStyle/>
          <a:p>
            <a:r>
              <a:rPr lang="en-US" smtClean="0"/>
              <a:t>Thread 1 Old = 0</a:t>
            </a:r>
          </a:p>
          <a:p>
            <a:r>
              <a:rPr lang="en-US" smtClean="0"/>
              <a:t>Thread 2 Old = 0</a:t>
            </a:r>
          </a:p>
          <a:p>
            <a:r>
              <a:rPr lang="en-US" smtClean="0"/>
              <a:t>Mem[x] = 1 after the sequence</a:t>
            </a:r>
          </a:p>
          <a:p>
            <a:endParaRPr lang="en-US" smtClean="0"/>
          </a:p>
        </p:txBody>
      </p:sp>
      <p:sp>
        <p:nvSpPr>
          <p:cNvPr id="11302" name="Footer Placeholder 4"/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Palatino" pitchFamily="18" charset="0"/>
                <a:cs typeface="Arial" charset="0"/>
              </a:defRPr>
            </a:lvl9pPr>
          </a:lstStyle>
          <a:p>
            <a:pPr eaLnBrk="1" hangingPunct="1"/>
            <a:r>
              <a:rPr lang="en-US" sz="1200" smtClean="0">
                <a:cs typeface="Times New Roman" pitchFamily="18" charset="0"/>
              </a:rPr>
              <a:t>© David Kirk/NVIDIA and Wen-mei W. Hwu  ECE408/CS483/ECE498al, University of Illinois, 2007-2016</a:t>
            </a:r>
            <a:endParaRPr lang="en-US" sz="1200" smtClean="0"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31EC9F7-7A22-4910-8E56-510D10F66D4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F7E5701C07FE4C88726E33167A9651" ma:contentTypeVersion="0" ma:contentTypeDescription="Create a new document." ma:contentTypeScope="" ma:versionID="0822269d8b3b0ff3f160990b0f3be28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25CECB0-F9E1-4551-81E6-CD748190BA25}"/>
</file>

<file path=customXml/itemProps2.xml><?xml version="1.0" encoding="utf-8"?>
<ds:datastoreItem xmlns:ds="http://schemas.openxmlformats.org/officeDocument/2006/customXml" ds:itemID="{E0527BBF-60E9-4D35-80E8-24156D3D3D11}"/>
</file>

<file path=customXml/itemProps3.xml><?xml version="1.0" encoding="utf-8"?>
<ds:datastoreItem xmlns:ds="http://schemas.openxmlformats.org/officeDocument/2006/customXml" ds:itemID="{D4553A85-25AD-4BBE-9701-7307876468F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46824</TotalTime>
  <Words>1267</Words>
  <Application>Microsoft Office PowerPoint</Application>
  <PresentationFormat>On-screen Show (4:3)</PresentationFormat>
  <Paragraphs>235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Gulim</vt:lpstr>
      <vt:lpstr>Palatino</vt:lpstr>
      <vt:lpstr>Times New Roman</vt:lpstr>
      <vt:lpstr>Wingdings</vt:lpstr>
      <vt:lpstr>Default Design</vt:lpstr>
      <vt:lpstr>ECE408 Fall 2016   Applied Parallel Programming  Lecture 16 Atomic Operations and Histogramming</vt:lpstr>
      <vt:lpstr>Objective</vt:lpstr>
      <vt:lpstr>A Common Collaboration Pattern</vt:lpstr>
      <vt:lpstr>A Common Parallel Coordination Pattern</vt:lpstr>
      <vt:lpstr>A Common Arbitration Pattern</vt:lpstr>
      <vt:lpstr>Atomic Operations</vt:lpstr>
      <vt:lpstr>Timing Scenario #1</vt:lpstr>
      <vt:lpstr>Timing Scenario #2</vt:lpstr>
      <vt:lpstr>Timing Scenario #3</vt:lpstr>
      <vt:lpstr>Timing Scenario #4</vt:lpstr>
      <vt:lpstr>Atomic Operations –  To Ensure Good Outcomes</vt:lpstr>
      <vt:lpstr>Without Atomic Operations</vt:lpstr>
      <vt:lpstr>Atomic Operations in General</vt:lpstr>
      <vt:lpstr>Atomic Operations in CUDA</vt:lpstr>
      <vt:lpstr>More Atomic Adds in CUDA</vt:lpstr>
      <vt:lpstr>Histogramming</vt:lpstr>
      <vt:lpstr>A Histogram Example</vt:lpstr>
      <vt:lpstr>Any More 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hwu</dc:creator>
  <cp:lastModifiedBy>Wen-mei Hwu</cp:lastModifiedBy>
  <cp:revision>292</cp:revision>
  <dcterms:created xsi:type="dcterms:W3CDTF">1601-01-01T00:00:00Z</dcterms:created>
  <dcterms:modified xsi:type="dcterms:W3CDTF">2016-10-13T11:28:23Z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0x010100FCF7E5701C07FE4C88726E33167A9651</vt:lpwstr>
  </property>
</Properties>
</file>